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40"/>
  </p:notesMasterIdLst>
  <p:sldIdLst>
    <p:sldId id="257" r:id="rId3"/>
    <p:sldId id="349" r:id="rId4"/>
    <p:sldId id="340" r:id="rId5"/>
    <p:sldId id="338" r:id="rId6"/>
    <p:sldId id="351" r:id="rId7"/>
    <p:sldId id="352" r:id="rId8"/>
    <p:sldId id="353" r:id="rId9"/>
    <p:sldId id="354" r:id="rId10"/>
    <p:sldId id="355" r:id="rId11"/>
    <p:sldId id="356" r:id="rId12"/>
    <p:sldId id="360" r:id="rId13"/>
    <p:sldId id="361" r:id="rId14"/>
    <p:sldId id="359" r:id="rId15"/>
    <p:sldId id="362" r:id="rId16"/>
    <p:sldId id="363" r:id="rId17"/>
    <p:sldId id="358" r:id="rId18"/>
    <p:sldId id="364" r:id="rId19"/>
    <p:sldId id="357" r:id="rId20"/>
    <p:sldId id="365" r:id="rId21"/>
    <p:sldId id="366" r:id="rId22"/>
    <p:sldId id="367" r:id="rId23"/>
    <p:sldId id="368" r:id="rId24"/>
    <p:sldId id="370" r:id="rId25"/>
    <p:sldId id="371" r:id="rId26"/>
    <p:sldId id="374" r:id="rId27"/>
    <p:sldId id="372" r:id="rId28"/>
    <p:sldId id="375" r:id="rId29"/>
    <p:sldId id="381" r:id="rId30"/>
    <p:sldId id="373" r:id="rId31"/>
    <p:sldId id="376" r:id="rId32"/>
    <p:sldId id="377" r:id="rId33"/>
    <p:sldId id="378" r:id="rId34"/>
    <p:sldId id="379" r:id="rId35"/>
    <p:sldId id="380" r:id="rId36"/>
    <p:sldId id="326" r:id="rId37"/>
    <p:sldId id="337" r:id="rId38"/>
    <p:sldId id="382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3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D7B6A-28E5-44A6-8CBF-837A536AFC7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8886B-96AC-491C-9D0C-4D23696D1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70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ABB5E-FA53-4B68-A355-01CC69486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71" y="156120"/>
            <a:ext cx="11919857" cy="59281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D42D3-9EC6-413B-98E0-8A3445F48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11919856" cy="5790656"/>
          </a:xfrm>
        </p:spPr>
        <p:txBody>
          <a:bodyPr>
            <a:normAutofit/>
          </a:bodyPr>
          <a:lstStyle>
            <a:lvl1pPr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51001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DEE52-D827-4842-98EB-73FF7B0E0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D1E34-8033-4F73-9559-C01A6BD0E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5868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1112-9849-4916-BF03-FA8700E79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532" y="108949"/>
            <a:ext cx="11841480" cy="61894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4D90F-7883-44AA-B35D-3E6A22F77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532" y="911225"/>
            <a:ext cx="5745480" cy="5720986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70D34F-7A31-4A22-919B-020A53C72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54272" y="911226"/>
            <a:ext cx="5919652" cy="572098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2737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42342"/>
            <a:ext cx="9144000" cy="111545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39455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06" y="1046602"/>
            <a:ext cx="11732046" cy="55414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022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6172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9433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850209-3F34-4A8E-A07E-E1CB8F590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56123"/>
            <a:ext cx="11841480" cy="575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D6C68-0EB9-42A6-8572-7206B9808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" y="902060"/>
            <a:ext cx="11841479" cy="5743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32459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4306" y="210889"/>
            <a:ext cx="11732046" cy="6043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306" y="1057619"/>
            <a:ext cx="11732046" cy="5552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5018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powerbi.microsoft.com/en-us/downloads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lassroom.github.com/a/PaVjFIKY" TargetMode="Externa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lcHMRiKLT8" TargetMode="External"/><Relationship Id="rId2" Type="http://schemas.openxmlformats.org/officeDocument/2006/relationships/hyperlink" Target="https://docs.microsoft.com/en-us/power-bi/desktop-modeling-view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app.powerbi.com/view?r=eyJrIjoiMjc4ZWE2N2ItNzU4ZS00YWFlLWE2ZTAtZjU4MWM0ZjM5NGE1IiwidCI6IjJiYTMzNDA3LTVjY2MtNDk0MC1iZDE2LWFlMTU0ZjA0YzNjYSIsImMiOjZ9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app.powerbi.com/Redirect?action=OpenApp&amp;appId=56e018a9-4b70-41a2-a3f5-b209804fd54b&amp;ctid=2ba33407-5ccc-4940-bd16-ae154f04c3ca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9B62E3-3E92-4117-82A7-6087721F5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CPSC 315 BI Technologies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E4AB99-7BAD-4DF5-BF82-5D92DE3DD0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Power BI Demo and Assignment</a:t>
            </a:r>
          </a:p>
        </p:txBody>
      </p:sp>
    </p:spTree>
    <p:extLst>
      <p:ext uri="{BB962C8B-B14F-4D97-AF65-F5344CB8AC3E}">
        <p14:creationId xmlns:p14="http://schemas.microsoft.com/office/powerpoint/2010/main" val="4238906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Dashboard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create one called Pivot Charts</a:t>
            </a:r>
          </a:p>
          <a:p>
            <a:pPr lvl="1"/>
            <a:r>
              <a:rPr lang="en-US" dirty="0"/>
              <a:t>Then Pin all the charts from my HW1</a:t>
            </a:r>
          </a:p>
          <a:p>
            <a:r>
              <a:rPr lang="en-US" dirty="0"/>
              <a:t>First, Click on your Homework 2 workspace</a:t>
            </a:r>
          </a:p>
          <a:p>
            <a:pPr lvl="1"/>
            <a:r>
              <a:rPr lang="en-US" dirty="0"/>
              <a:t>Then Dashboards, then + Create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F1CB3B-49F0-4FBF-B366-C938A63B8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1930" y="3673938"/>
            <a:ext cx="7833674" cy="272054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C9636C9-6E6F-4EC2-BF82-C1736FB2CA19}"/>
              </a:ext>
            </a:extLst>
          </p:cNvPr>
          <p:cNvCxnSpPr>
            <a:cxnSpLocks/>
          </p:cNvCxnSpPr>
          <p:nvPr/>
        </p:nvCxnSpPr>
        <p:spPr>
          <a:xfrm>
            <a:off x="6311245" y="3243189"/>
            <a:ext cx="4237349" cy="77263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AEB769C-A05E-4DEE-B5B0-D65184C9749B}"/>
              </a:ext>
            </a:extLst>
          </p:cNvPr>
          <p:cNvCxnSpPr>
            <a:cxnSpLocks/>
          </p:cNvCxnSpPr>
          <p:nvPr/>
        </p:nvCxnSpPr>
        <p:spPr>
          <a:xfrm>
            <a:off x="2837468" y="3184062"/>
            <a:ext cx="1998483" cy="1387938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CE8AF2-3A1B-4BAF-985D-51989C9255AA}"/>
              </a:ext>
            </a:extLst>
          </p:cNvPr>
          <p:cNvCxnSpPr>
            <a:cxnSpLocks/>
          </p:cNvCxnSpPr>
          <p:nvPr/>
        </p:nvCxnSpPr>
        <p:spPr>
          <a:xfrm>
            <a:off x="1362174" y="2705493"/>
            <a:ext cx="3313522" cy="2941163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9772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BE7D3CC-DEDB-45F8-988C-7C643BCC4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872" y="2441995"/>
            <a:ext cx="9860437" cy="29025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Dashboard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Click on my HW1 workbook under Workbooks</a:t>
            </a:r>
          </a:p>
          <a:p>
            <a:r>
              <a:rPr lang="en-US" dirty="0"/>
              <a:t>Select each pivot chart and click Pin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C9636C9-6E6F-4EC2-BF82-C1736FB2CA19}"/>
              </a:ext>
            </a:extLst>
          </p:cNvPr>
          <p:cNvCxnSpPr>
            <a:cxnSpLocks/>
          </p:cNvCxnSpPr>
          <p:nvPr/>
        </p:nvCxnSpPr>
        <p:spPr>
          <a:xfrm>
            <a:off x="7956223" y="2083905"/>
            <a:ext cx="2281286" cy="697002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CE8AF2-3A1B-4BAF-985D-51989C9255AA}"/>
              </a:ext>
            </a:extLst>
          </p:cNvPr>
          <p:cNvCxnSpPr>
            <a:cxnSpLocks/>
          </p:cNvCxnSpPr>
          <p:nvPr/>
        </p:nvCxnSpPr>
        <p:spPr>
          <a:xfrm>
            <a:off x="2738487" y="2147434"/>
            <a:ext cx="2370841" cy="1659118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9340A41-61E7-4D3F-9DE6-D94F37DE6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8642" y="4077094"/>
            <a:ext cx="4622571" cy="232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436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Dashboard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 is the resulting dashboard</a:t>
            </a:r>
          </a:p>
          <a:p>
            <a:pPr lvl="1"/>
            <a:r>
              <a:rPr lang="en-US" dirty="0"/>
              <a:t>All pivot charts gathered into one place</a:t>
            </a:r>
          </a:p>
          <a:p>
            <a:pPr lvl="1"/>
            <a:r>
              <a:rPr lang="en-US" dirty="0"/>
              <a:t>Easy to share and “in the cloud”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3C255F-B725-487E-AD23-948418460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129" y="2852332"/>
            <a:ext cx="8380429" cy="346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351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7414EB-5F56-4B32-BBF5-F32935217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3181561"/>
            <a:ext cx="9057640" cy="316486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 your Workspace</a:t>
            </a:r>
          </a:p>
          <a:p>
            <a:r>
              <a:rPr lang="en-US" dirty="0"/>
              <a:t>Click “+ Create”</a:t>
            </a:r>
          </a:p>
          <a:p>
            <a:pPr lvl="1"/>
            <a:r>
              <a:rPr lang="en-US" dirty="0"/>
              <a:t>Click “Report”</a:t>
            </a:r>
          </a:p>
          <a:p>
            <a:pPr lvl="1"/>
            <a:r>
              <a:rPr lang="en-US" dirty="0"/>
              <a:t>Select your dataset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95D138F-A920-40F0-9DC2-7A1ED7A91DA5}"/>
              </a:ext>
            </a:extLst>
          </p:cNvPr>
          <p:cNvCxnSpPr>
            <a:cxnSpLocks/>
          </p:cNvCxnSpPr>
          <p:nvPr/>
        </p:nvCxnSpPr>
        <p:spPr>
          <a:xfrm>
            <a:off x="3830320" y="1793240"/>
            <a:ext cx="6126480" cy="194056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2084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28BC2D-AEB9-4FE2-9524-FDAF40F2E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080" y="3180777"/>
            <a:ext cx="8580120" cy="352110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11919856" cy="5790656"/>
          </a:xfrm>
        </p:spPr>
        <p:txBody>
          <a:bodyPr/>
          <a:lstStyle/>
          <a:p>
            <a:r>
              <a:rPr lang="en-US" sz="2800" dirty="0"/>
              <a:t>Rename the sheet to “Property Type Analysis”</a:t>
            </a:r>
          </a:p>
          <a:p>
            <a:r>
              <a:rPr lang="en-US" sz="2800" dirty="0"/>
              <a:t>Find the “Matrix” visualization</a:t>
            </a:r>
          </a:p>
          <a:p>
            <a:r>
              <a:rPr lang="en-US" sz="2800" dirty="0"/>
              <a:t>Use “Property Type” as Rows</a:t>
            </a:r>
          </a:p>
          <a:p>
            <a:r>
              <a:rPr lang="en-US" sz="2800" dirty="0"/>
              <a:t>Use “Count of Property Type” as Values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95D138F-A920-40F0-9DC2-7A1ED7A91DA5}"/>
              </a:ext>
            </a:extLst>
          </p:cNvPr>
          <p:cNvCxnSpPr>
            <a:cxnSpLocks/>
          </p:cNvCxnSpPr>
          <p:nvPr/>
        </p:nvCxnSpPr>
        <p:spPr>
          <a:xfrm>
            <a:off x="2781588" y="1812519"/>
            <a:ext cx="7373332" cy="2779527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EB8617-9357-4176-B3C2-39DB79ED8DEF}"/>
              </a:ext>
            </a:extLst>
          </p:cNvPr>
          <p:cNvCxnSpPr>
            <a:cxnSpLocks/>
          </p:cNvCxnSpPr>
          <p:nvPr/>
        </p:nvCxnSpPr>
        <p:spPr>
          <a:xfrm>
            <a:off x="2705388" y="2433320"/>
            <a:ext cx="7220932" cy="28448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6D11EA-862B-4BE4-831D-7B163E7ACD2B}"/>
              </a:ext>
            </a:extLst>
          </p:cNvPr>
          <p:cNvCxnSpPr>
            <a:cxnSpLocks/>
          </p:cNvCxnSpPr>
          <p:nvPr/>
        </p:nvCxnSpPr>
        <p:spPr>
          <a:xfrm>
            <a:off x="2128520" y="2941320"/>
            <a:ext cx="7797800" cy="3172822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784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44ADAD-A06A-4FE8-9264-C2594FCF8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217" y="1897818"/>
            <a:ext cx="8110907" cy="404895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11919856" cy="5790656"/>
          </a:xfrm>
        </p:spPr>
        <p:txBody>
          <a:bodyPr/>
          <a:lstStyle/>
          <a:p>
            <a:r>
              <a:rPr lang="en-US" sz="2800" dirty="0"/>
              <a:t>Find the “Pie Chart” visualization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6D11EA-862B-4BE4-831D-7B163E7ACD2B}"/>
              </a:ext>
            </a:extLst>
          </p:cNvPr>
          <p:cNvCxnSpPr>
            <a:cxnSpLocks/>
          </p:cNvCxnSpPr>
          <p:nvPr/>
        </p:nvCxnSpPr>
        <p:spPr>
          <a:xfrm>
            <a:off x="2717800" y="1397000"/>
            <a:ext cx="7411720" cy="13258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519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Second Sheet (Zip Code Analysis)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4964248" cy="5790656"/>
          </a:xfrm>
        </p:spPr>
        <p:txBody>
          <a:bodyPr/>
          <a:lstStyle/>
          <a:p>
            <a:r>
              <a:rPr lang="en-US" sz="3200" dirty="0"/>
              <a:t>Add a Sheet</a:t>
            </a:r>
          </a:p>
          <a:p>
            <a:r>
              <a:rPr lang="en-US" sz="3200" dirty="0"/>
              <a:t>Rename the sheet to “Zip Code Analysis”</a:t>
            </a:r>
          </a:p>
          <a:p>
            <a:r>
              <a:rPr lang="en-US" sz="3200" dirty="0"/>
              <a:t>Find the “Matrix” visualization</a:t>
            </a:r>
          </a:p>
          <a:p>
            <a:r>
              <a:rPr lang="en-US" sz="3200" dirty="0"/>
              <a:t>Use “Zip5” as Rows</a:t>
            </a:r>
          </a:p>
          <a:p>
            <a:r>
              <a:rPr lang="en-US" sz="3200" dirty="0"/>
              <a:t>Use “Average of Price” as Values</a:t>
            </a:r>
          </a:p>
          <a:p>
            <a:r>
              <a:rPr lang="en-US" sz="3200" dirty="0"/>
              <a:t>Turn Row Subtotals off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1244F0-96AE-4139-BE7F-5981C49E7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768" y="1300480"/>
            <a:ext cx="6264607" cy="451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533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Second Sheet (Zip Code Analysis)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11735888" cy="5790656"/>
          </a:xfrm>
        </p:spPr>
        <p:txBody>
          <a:bodyPr/>
          <a:lstStyle/>
          <a:p>
            <a:r>
              <a:rPr lang="en-US" sz="3200" dirty="0"/>
              <a:t>Find the “Clustered Column Chart” visualization</a:t>
            </a:r>
          </a:p>
          <a:p>
            <a:r>
              <a:rPr lang="en-US" sz="3200" dirty="0"/>
              <a:t>What is going on?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E729FC-7F26-4402-9448-BCD4A717F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139" y="2159278"/>
            <a:ext cx="9189720" cy="408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606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44A77-5256-4B1D-A3E6-00F67E86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fix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214CD-E480-4DA9-A01A-455A71515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Zip5 field was being treated as an integer</a:t>
            </a:r>
          </a:p>
          <a:p>
            <a:r>
              <a:rPr lang="en-US" dirty="0"/>
              <a:t>Many Google searches followed</a:t>
            </a:r>
          </a:p>
          <a:p>
            <a:r>
              <a:rPr lang="en-US" dirty="0"/>
              <a:t>All results showed how to fix this in Power BI Desktop</a:t>
            </a:r>
          </a:p>
          <a:p>
            <a:endParaRPr lang="en-US" dirty="0"/>
          </a:p>
          <a:p>
            <a:r>
              <a:rPr lang="en-US" dirty="0"/>
              <a:t>After an hour or so…</a:t>
            </a:r>
          </a:p>
          <a:p>
            <a:endParaRPr lang="en-US" dirty="0"/>
          </a:p>
          <a:p>
            <a:r>
              <a:rPr lang="en-US" dirty="0"/>
              <a:t>Homework 2 just became a mix of cloud and desktop</a:t>
            </a:r>
          </a:p>
        </p:txBody>
      </p:sp>
    </p:spTree>
    <p:extLst>
      <p:ext uri="{BB962C8B-B14F-4D97-AF65-F5344CB8AC3E}">
        <p14:creationId xmlns:p14="http://schemas.microsoft.com/office/powerpoint/2010/main" val="41583058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BD171-8F34-40A6-814F-C793A271F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Power BI Desktop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DE304-F799-449C-AEC6-9164C9EBA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here: </a:t>
            </a:r>
            <a:r>
              <a:rPr lang="en-US" dirty="0">
                <a:hlinkClick r:id="rId2"/>
              </a:rPr>
              <a:t>https://powerbi.microsoft.com/en-us/downloads/</a:t>
            </a:r>
            <a:endParaRPr lang="en-US" dirty="0"/>
          </a:p>
          <a:p>
            <a:r>
              <a:rPr lang="en-US" dirty="0"/>
              <a:t>Launch and watch the videos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C6AF90-764D-4825-8F46-2B8E954DD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9459" y="2039623"/>
            <a:ext cx="8250702" cy="477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658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DE799-E803-46D5-8AB6-850B4DEA7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HW #2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B8A81-0010-450D-BB78-DF412F4AB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Wednesday, 2/5, by 5:00 pm</a:t>
            </a:r>
          </a:p>
          <a:p>
            <a:r>
              <a:rPr lang="en-US" dirty="0"/>
              <a:t>Submit your PowerPoint slides via GitHub Classroom</a:t>
            </a:r>
          </a:p>
          <a:p>
            <a:pPr lvl="1"/>
            <a:r>
              <a:rPr lang="en-US" dirty="0"/>
              <a:t>Assignment invitation:  </a:t>
            </a:r>
            <a:r>
              <a:rPr lang="en-US" dirty="0">
                <a:hlinkClick r:id="rId2"/>
              </a:rPr>
              <a:t>https://classroom.github.com/a/PaVjFIKY</a:t>
            </a:r>
            <a:endParaRPr lang="en-US" dirty="0"/>
          </a:p>
          <a:p>
            <a:r>
              <a:rPr lang="en-US" dirty="0"/>
              <a:t>Publish your finished Power BI reports and dashboards to the web</a:t>
            </a:r>
          </a:p>
          <a:p>
            <a:pPr lvl="1"/>
            <a:r>
              <a:rPr lang="en-US" dirty="0"/>
              <a:t>Let’s keep this in the “cloud”</a:t>
            </a:r>
          </a:p>
          <a:p>
            <a:pPr lvl="1"/>
            <a:r>
              <a:rPr lang="en-US" dirty="0"/>
              <a:t>Be sure to include the URL’s of you published work in your slides</a:t>
            </a:r>
          </a:p>
          <a:p>
            <a:r>
              <a:rPr lang="en-US" dirty="0"/>
              <a:t>This presentation contains</a:t>
            </a:r>
          </a:p>
          <a:p>
            <a:pPr lvl="1"/>
            <a:r>
              <a:rPr lang="en-US" dirty="0"/>
              <a:t>Slides used during in-class demo</a:t>
            </a:r>
          </a:p>
          <a:p>
            <a:pPr lvl="1"/>
            <a:r>
              <a:rPr lang="en-US" dirty="0"/>
              <a:t>Specific instruction for the assignment</a:t>
            </a:r>
          </a:p>
        </p:txBody>
      </p:sp>
    </p:spTree>
    <p:extLst>
      <p:ext uri="{BB962C8B-B14F-4D97-AF65-F5344CB8AC3E}">
        <p14:creationId xmlns:p14="http://schemas.microsoft.com/office/powerpoint/2010/main" val="2323735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EAB951-09BD-40AE-9C9B-7AD2AD3FD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Power BI Desktop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6DB1A3-90CD-437B-9270-604CAFB30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File, Get Data, Excel, browse to your HW1 .xlsx</a:t>
            </a:r>
          </a:p>
          <a:p>
            <a:r>
              <a:rPr lang="en-US" dirty="0"/>
              <a:t>Select the sheet that has the raw data and click 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5BB9E9-7C3D-4C1E-9BFE-61ED8889A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115" y="2231324"/>
            <a:ext cx="7196485" cy="443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24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EAB951-09BD-40AE-9C9B-7AD2AD3FD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Power BI Desktop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6DB1A3-90CD-437B-9270-604CAFB30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4100648" cy="5790656"/>
          </a:xfrm>
        </p:spPr>
        <p:txBody>
          <a:bodyPr>
            <a:normAutofit/>
          </a:bodyPr>
          <a:lstStyle/>
          <a:p>
            <a:r>
              <a:rPr lang="en-US" sz="2800" dirty="0"/>
              <a:t>Rename the sheet “Zip Code Analysis”</a:t>
            </a:r>
          </a:p>
          <a:p>
            <a:r>
              <a:rPr lang="en-US" sz="2800" dirty="0"/>
              <a:t>Click the “Model” icon</a:t>
            </a:r>
          </a:p>
          <a:p>
            <a:r>
              <a:rPr lang="en-US" sz="2800" dirty="0"/>
              <a:t>Select “Zip5”</a:t>
            </a:r>
          </a:p>
          <a:p>
            <a:r>
              <a:rPr lang="en-US" sz="2800" dirty="0"/>
              <a:t>Change Data Type to “Text”</a:t>
            </a:r>
          </a:p>
          <a:p>
            <a:r>
              <a:rPr lang="en-US" sz="2800" dirty="0"/>
              <a:t>Also change the format of “Price” to Currency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AFAA1C-71AC-4D90-A263-17A88813C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12240"/>
            <a:ext cx="7313889" cy="437896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D6F4A8C-1146-4139-B78F-9F7D64108BE3}"/>
              </a:ext>
            </a:extLst>
          </p:cNvPr>
          <p:cNvCxnSpPr>
            <a:cxnSpLocks/>
          </p:cNvCxnSpPr>
          <p:nvPr/>
        </p:nvCxnSpPr>
        <p:spPr>
          <a:xfrm>
            <a:off x="4013200" y="2057400"/>
            <a:ext cx="706120" cy="812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6251453-4CEA-4661-B001-FA24571E52D8}"/>
              </a:ext>
            </a:extLst>
          </p:cNvPr>
          <p:cNvCxnSpPr>
            <a:cxnSpLocks/>
          </p:cNvCxnSpPr>
          <p:nvPr/>
        </p:nvCxnSpPr>
        <p:spPr>
          <a:xfrm>
            <a:off x="2550160" y="2529840"/>
            <a:ext cx="2636520" cy="9906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F54050-08B1-4D63-A12D-032670F96BDA}"/>
              </a:ext>
            </a:extLst>
          </p:cNvPr>
          <p:cNvCxnSpPr>
            <a:cxnSpLocks/>
          </p:cNvCxnSpPr>
          <p:nvPr/>
        </p:nvCxnSpPr>
        <p:spPr>
          <a:xfrm>
            <a:off x="1483360" y="3464560"/>
            <a:ext cx="8727440" cy="145796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505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E8698E-6143-437C-AD26-65F9BA056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the Modeling View…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D25C15-E85A-4A09-B6DB-EB0D85BEF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gives you a place to set up complex datasets</a:t>
            </a:r>
          </a:p>
          <a:p>
            <a:pPr lvl="1"/>
            <a:r>
              <a:rPr lang="en-US" dirty="0"/>
              <a:t>Including joins between multiple tables/data sources</a:t>
            </a:r>
          </a:p>
          <a:p>
            <a:r>
              <a:rPr lang="en-US" dirty="0"/>
              <a:t>Dive deeper on your own to build a resume skill or if you plan to eventually do this for $$$$</a:t>
            </a:r>
          </a:p>
          <a:p>
            <a:pPr lvl="1"/>
            <a:r>
              <a:rPr lang="en-US" dirty="0">
                <a:hlinkClick r:id="rId2"/>
              </a:rPr>
              <a:t>https://docs.microsoft.com/en-us/power-bi/desktop-modeling-view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https://www.youtube.com/watch?v=VlcHMRiKLT8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6273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C4AE5B-21FF-4A05-A7D9-5637EA7C9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4088" y="911224"/>
            <a:ext cx="6814990" cy="499173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EAB951-09BD-40AE-9C9B-7AD2AD3FD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Power BI Desktop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6DB1A3-90CD-437B-9270-604CAFB30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4100648" cy="5790656"/>
          </a:xfrm>
        </p:spPr>
        <p:txBody>
          <a:bodyPr>
            <a:normAutofit/>
          </a:bodyPr>
          <a:lstStyle/>
          <a:p>
            <a:r>
              <a:rPr lang="en-US" sz="2800" dirty="0"/>
              <a:t>Return to “Report View”</a:t>
            </a:r>
          </a:p>
          <a:p>
            <a:r>
              <a:rPr lang="en-US" sz="2800" dirty="0"/>
              <a:t>Click on “Matrix”</a:t>
            </a:r>
          </a:p>
          <a:p>
            <a:r>
              <a:rPr lang="en-US" sz="2800" dirty="0"/>
              <a:t>Use “Zip5” as Rows</a:t>
            </a:r>
          </a:p>
          <a:p>
            <a:r>
              <a:rPr lang="en-US" sz="2800" dirty="0"/>
              <a:t>Use “Average of Price” as Values</a:t>
            </a:r>
          </a:p>
          <a:p>
            <a:r>
              <a:rPr lang="en-US" sz="2800" dirty="0"/>
              <a:t>Turn Row Subtotals off</a:t>
            </a:r>
          </a:p>
          <a:p>
            <a:r>
              <a:rPr lang="en-US" sz="2800" dirty="0"/>
              <a:t>Use “Format Painter” to change font size of the Grid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D6F4A8C-1146-4139-B78F-9F7D64108BE3}"/>
              </a:ext>
            </a:extLst>
          </p:cNvPr>
          <p:cNvCxnSpPr>
            <a:cxnSpLocks/>
          </p:cNvCxnSpPr>
          <p:nvPr/>
        </p:nvCxnSpPr>
        <p:spPr>
          <a:xfrm>
            <a:off x="3162300" y="2021840"/>
            <a:ext cx="7495540" cy="2286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FBDB96D-7408-457F-A6F0-CC56C38310E9}"/>
              </a:ext>
            </a:extLst>
          </p:cNvPr>
          <p:cNvCxnSpPr>
            <a:cxnSpLocks/>
          </p:cNvCxnSpPr>
          <p:nvPr/>
        </p:nvCxnSpPr>
        <p:spPr>
          <a:xfrm flipV="1">
            <a:off x="3865880" y="2783840"/>
            <a:ext cx="6791960" cy="16814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4360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90135CB-E7DF-4A27-839E-3883C5722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2108375"/>
            <a:ext cx="8849360" cy="396695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EAB951-09BD-40AE-9C9B-7AD2AD3FD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Power BI Desktop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6DB1A3-90CD-437B-9270-604CAFB30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6955608" cy="5790656"/>
          </a:xfrm>
        </p:spPr>
        <p:txBody>
          <a:bodyPr>
            <a:normAutofit/>
          </a:bodyPr>
          <a:lstStyle/>
          <a:p>
            <a:r>
              <a:rPr lang="en-US" sz="2800" dirty="0"/>
              <a:t>Click on Clustered Column Chart”</a:t>
            </a:r>
          </a:p>
          <a:p>
            <a:pPr marL="0" indent="0">
              <a:buNone/>
            </a:pPr>
            <a:endParaRPr lang="en-US" sz="28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D6F4A8C-1146-4139-B78F-9F7D64108BE3}"/>
              </a:ext>
            </a:extLst>
          </p:cNvPr>
          <p:cNvCxnSpPr>
            <a:cxnSpLocks/>
          </p:cNvCxnSpPr>
          <p:nvPr/>
        </p:nvCxnSpPr>
        <p:spPr>
          <a:xfrm>
            <a:off x="5821680" y="1186483"/>
            <a:ext cx="3418840" cy="1399237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4760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EAB951-09BD-40AE-9C9B-7AD2AD3FD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Power BI Desktop Report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6DB1A3-90CD-437B-9270-604CAFB30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10643688" cy="5790656"/>
          </a:xfrm>
        </p:spPr>
        <p:txBody>
          <a:bodyPr>
            <a:normAutofit/>
          </a:bodyPr>
          <a:lstStyle/>
          <a:p>
            <a:r>
              <a:rPr lang="en-US" sz="2800" dirty="0"/>
              <a:t>Add a text box for a title</a:t>
            </a:r>
          </a:p>
          <a:p>
            <a:r>
              <a:rPr lang="en-US" sz="2800" dirty="0"/>
              <a:t>Add another text box to embed your story as a caption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180624-C5DB-4EE3-911D-4F3CB3FED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120" y="2044875"/>
            <a:ext cx="8625840" cy="464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8429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E0047E-70B9-4620-A58A-C8922058A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Save and move to the cloud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8700DC-E1E2-4EAF-B517-95BF92E52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save as “Zip Analysis from Desktop” </a:t>
            </a:r>
          </a:p>
          <a:p>
            <a:r>
              <a:rPr lang="en-US" dirty="0"/>
              <a:t>Publish to my cloud</a:t>
            </a:r>
          </a:p>
          <a:p>
            <a:pPr lvl="1"/>
            <a:r>
              <a:rPr lang="en-US" dirty="0"/>
              <a:t>File, Publish, Power BI</a:t>
            </a:r>
          </a:p>
          <a:p>
            <a:pPr lvl="1"/>
            <a:r>
              <a:rPr lang="en-US" dirty="0"/>
              <a:t>Select my Homework 2 Workspace</a:t>
            </a:r>
          </a:p>
          <a:p>
            <a:pPr lvl="1"/>
            <a:r>
              <a:rPr lang="en-US" dirty="0"/>
              <a:t>Use GU credentials if not already logged in to Office 365</a:t>
            </a:r>
          </a:p>
        </p:txBody>
      </p:sp>
    </p:spTree>
    <p:extLst>
      <p:ext uri="{BB962C8B-B14F-4D97-AF65-F5344CB8AC3E}">
        <p14:creationId xmlns:p14="http://schemas.microsoft.com/office/powerpoint/2010/main" val="21853466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80D62F-33A3-4B7E-A7FF-3896D04A2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workspace now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33F79D-5E41-4FB1-BB8B-DC821F162C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129" y="804545"/>
            <a:ext cx="5255661" cy="5791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803AC1-F4C5-4219-8C37-34E1BAE68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640" y="2402839"/>
            <a:ext cx="7940088" cy="365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3247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2FCFA2-2A90-4742-BF58-31A95BBDB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to the web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E05A62-8A6D-4CB8-A5CC-9668192D3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6445095" cy="5790656"/>
          </a:xfrm>
        </p:spPr>
        <p:txBody>
          <a:bodyPr/>
          <a:lstStyle/>
          <a:p>
            <a:r>
              <a:rPr lang="en-US" dirty="0"/>
              <a:t>To publish a single report or dashboard to the web</a:t>
            </a:r>
          </a:p>
          <a:p>
            <a:pPr lvl="1"/>
            <a:r>
              <a:rPr lang="en-US" dirty="0"/>
              <a:t>Open it in Office 365 Power BI</a:t>
            </a:r>
          </a:p>
          <a:p>
            <a:pPr lvl="1"/>
            <a:r>
              <a:rPr lang="en-US" dirty="0"/>
              <a:t>File, Publish to web</a:t>
            </a:r>
          </a:p>
          <a:p>
            <a:pPr lvl="1"/>
            <a:r>
              <a:rPr lang="en-US" dirty="0"/>
              <a:t>Copy the link into your slides</a:t>
            </a:r>
          </a:p>
          <a:p>
            <a:pPr lvl="2"/>
            <a:r>
              <a:rPr lang="en-US" sz="1200" dirty="0">
                <a:hlinkClick r:id="rId2"/>
              </a:rPr>
              <a:t>https://app.powerbi.com/view?r=eyJrIjoiMjc4ZWE2N2ItNzU4ZS00YWFlLWE2ZTAtZjU4MWM0ZjM5NGE1IiwidCI6IjJiYTMzNDA3LTVjY2MtNDk0MC1iZDE2LWFlMTU0ZjA0YzNjYSIsImMiOjZ9</a:t>
            </a:r>
            <a:endParaRPr lang="en-US" sz="120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CB0883-CBC9-40C3-9B52-AC459C3A0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581" y="2470638"/>
            <a:ext cx="5213347" cy="30419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ED26FA-D716-46AB-A45C-9D6A2AFB0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3839" y="4282192"/>
            <a:ext cx="5400675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9967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6D4A9E-E143-4D10-9FAC-E6F5CB37C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an App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BCC8215-74D6-4942-B485-B73CD909A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As Faculty I get a “Pro” license</a:t>
            </a:r>
          </a:p>
          <a:p>
            <a:pPr lvl="1"/>
            <a:r>
              <a:rPr lang="en-US" sz="2800" dirty="0"/>
              <a:t>Not available with your student license</a:t>
            </a:r>
          </a:p>
          <a:p>
            <a:pPr lvl="1"/>
            <a:r>
              <a:rPr lang="en-US" sz="2800" dirty="0"/>
              <a:t>This makes an entire Workspace available as an App</a:t>
            </a:r>
          </a:p>
          <a:p>
            <a:r>
              <a:rPr lang="en-US" sz="3200" dirty="0"/>
              <a:t>Link to my published app</a:t>
            </a:r>
          </a:p>
          <a:p>
            <a:pPr lvl="1"/>
            <a:r>
              <a:rPr lang="en-US" sz="2800" dirty="0">
                <a:hlinkClick r:id="rId2"/>
              </a:rPr>
              <a:t>https://app.powerbi.com/Redirect?action=OpenApp&amp;appId=56e018a9-4b70-41a2-a3f5-b209804fd54b&amp;ctid=2ba33407-5ccc-4940-bd16-ae154f04c3ca</a:t>
            </a:r>
            <a:endParaRPr lang="en-US" sz="2800" dirty="0"/>
          </a:p>
          <a:p>
            <a:pPr lvl="1"/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22D841-6EE4-48FE-BC22-C7A62E48C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4259384"/>
            <a:ext cx="8427720" cy="230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9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story remains the same…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You are a real estate professional getting ready for a meeting with an important client.  Your client is moving from across the country and wants to understand more about the homes for sale in a particular city. Your job is to produce Power BI Reports and a Dashboard that facilitate an investigation into the current state of the real estate market.  Ultimately you will be telling a story that makes specific recommendations for your client.</a:t>
            </a:r>
          </a:p>
          <a:p>
            <a:r>
              <a:rPr lang="en-US" dirty="0"/>
              <a:t>Feel free to create a persona of your client</a:t>
            </a:r>
          </a:p>
          <a:p>
            <a:pPr lvl="1"/>
            <a:r>
              <a:rPr lang="en-US" dirty="0"/>
              <a:t>A young, price-conscious couple with three children, or</a:t>
            </a:r>
          </a:p>
          <a:p>
            <a:pPr lvl="1"/>
            <a:r>
              <a:rPr lang="en-US" dirty="0"/>
              <a:t>A single executive looking for an urban condo, or</a:t>
            </a:r>
          </a:p>
          <a:p>
            <a:pPr lvl="1"/>
            <a:r>
              <a:rPr lang="en-US" dirty="0"/>
              <a:t>An investor looking for bargain properties to fix-up and flip</a:t>
            </a:r>
          </a:p>
          <a:p>
            <a:pPr lvl="1"/>
            <a:r>
              <a:rPr lang="en-US" dirty="0"/>
              <a:t>Or, whatever you choose</a:t>
            </a:r>
          </a:p>
          <a:p>
            <a:r>
              <a:rPr lang="en-US" dirty="0"/>
              <a:t>Be sure to introduce your client in your presentation to provide context for your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41571052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94871C-FA9C-4BD0-B720-3C8F762C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published app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FEC46A-59B1-45E8-9CD5-9DF9A00DA5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031" y="1067716"/>
            <a:ext cx="6229335" cy="24609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150104-66E3-43B1-9753-FA1D76EA5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4328" y="1067716"/>
            <a:ext cx="5181600" cy="24609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B6863E-F4FD-4F58-A2FC-143D29E39D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761" y="3674466"/>
            <a:ext cx="5116199" cy="29437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760DFC-88FA-4F16-880F-308AE70764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2644" y="3674466"/>
            <a:ext cx="5852846" cy="285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772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94871C-FA9C-4BD0-B720-3C8F762C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published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68C68-A859-413D-BB0F-588AF34D2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my app included</a:t>
            </a:r>
          </a:p>
          <a:p>
            <a:pPr lvl="1"/>
            <a:r>
              <a:rPr lang="en-US" dirty="0"/>
              <a:t>A dashboard with visualizations pinned from pivot charts</a:t>
            </a:r>
          </a:p>
          <a:p>
            <a:pPr lvl="1"/>
            <a:r>
              <a:rPr lang="en-US" dirty="0"/>
              <a:t>A report authored in Office 365 Power BI</a:t>
            </a:r>
          </a:p>
          <a:p>
            <a:pPr lvl="1"/>
            <a:r>
              <a:rPr lang="en-US" dirty="0"/>
              <a:t>A report authored in Power BI Desktop and published to Office 365</a:t>
            </a:r>
          </a:p>
          <a:p>
            <a:pPr lvl="1"/>
            <a:r>
              <a:rPr lang="en-US" dirty="0"/>
              <a:t>An Excel workbook with pivot tables and charts made available via Excel Online</a:t>
            </a:r>
          </a:p>
          <a:p>
            <a:r>
              <a:rPr lang="en-US" dirty="0"/>
              <a:t>In the homework instructions that follow you will need to do all of these things plus anything else you learn that builds on this foundation</a:t>
            </a:r>
          </a:p>
        </p:txBody>
      </p:sp>
    </p:spTree>
    <p:extLst>
      <p:ext uri="{BB962C8B-B14F-4D97-AF65-F5344CB8AC3E}">
        <p14:creationId xmlns:p14="http://schemas.microsoft.com/office/powerpoint/2010/main" val="15272224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50B83A-BAD3-40CF-AE88-4FD9F83D5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2 High Level Instructions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43CE3B-44D8-4E7F-87F1-509C16090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Repeat Homework #1 but with all data and visualization included in the presentation coming from Power BI</a:t>
            </a:r>
          </a:p>
          <a:p>
            <a:r>
              <a:rPr lang="en-US" dirty="0"/>
              <a:t>You are free to pick different a different city or refresh the listings from your original city</a:t>
            </a:r>
          </a:p>
          <a:p>
            <a:r>
              <a:rPr lang="en-US" dirty="0"/>
              <a:t>You are free to pick a different client</a:t>
            </a:r>
          </a:p>
          <a:p>
            <a:r>
              <a:rPr lang="en-US" dirty="0"/>
              <a:t>You are free to enhance your Homework 1 story as your technical skills and storytelling improve</a:t>
            </a:r>
          </a:p>
        </p:txBody>
      </p:sp>
    </p:spTree>
    <p:extLst>
      <p:ext uri="{BB962C8B-B14F-4D97-AF65-F5344CB8AC3E}">
        <p14:creationId xmlns:p14="http://schemas.microsoft.com/office/powerpoint/2010/main" val="10945436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50B83A-BAD3-40CF-AE88-4FD9F83D5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2 Detailed Requirements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43CE3B-44D8-4E7F-87F1-509C16090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single Power BI workspace for Homework 2 that includes the following</a:t>
            </a:r>
          </a:p>
          <a:p>
            <a:pPr lvl="1"/>
            <a:r>
              <a:rPr lang="en-US" dirty="0"/>
              <a:t>A dashboard with multiple tiles pinned from pivot charts</a:t>
            </a:r>
          </a:p>
          <a:p>
            <a:pPr lvl="2"/>
            <a:r>
              <a:rPr lang="en-US" dirty="0"/>
              <a:t>You should add additional tiles from your Power BI report work or other sources as appropriate</a:t>
            </a:r>
          </a:p>
          <a:p>
            <a:pPr lvl="1"/>
            <a:r>
              <a:rPr lang="en-US" dirty="0"/>
              <a:t>A report with at least two sheets authored in Office 365 Power BI</a:t>
            </a:r>
          </a:p>
          <a:p>
            <a:pPr lvl="1"/>
            <a:r>
              <a:rPr lang="en-US" dirty="0"/>
              <a:t>A report with at least two sheets authored in Power BI Desktop and published to your Homework 2 workspace</a:t>
            </a:r>
          </a:p>
          <a:p>
            <a:pPr lvl="1"/>
            <a:r>
              <a:rPr lang="en-US" dirty="0"/>
              <a:t>Your Homework 1 workbook (or updated equivalent) uploaded into your workspace and available via Excel Online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Note:  The four sheets produced in Power BI reports should be at least as complex as the four pivot tables/charts requested in Homework 1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089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50B83A-BAD3-40CF-AE88-4FD9F83D5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2 Additional Considerations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43CE3B-44D8-4E7F-87F1-509C16090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500" dirty="0"/>
              <a:t>In Homework 1 you snipped data and visualizations to include in your presentation</a:t>
            </a:r>
          </a:p>
          <a:p>
            <a:r>
              <a:rPr lang="en-US" sz="3500" dirty="0"/>
              <a:t>These snips were then interspersed with PowerPoint text to tell your story</a:t>
            </a:r>
          </a:p>
          <a:p>
            <a:r>
              <a:rPr lang="en-US" sz="3500" dirty="0"/>
              <a:t>Power BI Reports allow multiple tiles for data, visualizations, titles, and captions per sheet</a:t>
            </a:r>
          </a:p>
          <a:p>
            <a:r>
              <a:rPr lang="en-US" sz="3500" dirty="0"/>
              <a:t>Some argue that a Power BI Report should not require a separate slide deck and that the story should be told simply by navigating through the sheets</a:t>
            </a:r>
          </a:p>
          <a:p>
            <a:r>
              <a:rPr lang="en-US" sz="3500" dirty="0"/>
              <a:t>For Homework 2 I still want a separate slide deck with snips from Power BI, but…</a:t>
            </a:r>
          </a:p>
          <a:p>
            <a:pPr lvl="1"/>
            <a:r>
              <a:rPr lang="en-US" sz="3000" dirty="0"/>
              <a:t>Strive for report sheets and a dashboard that can be snipped in their entirety and will not need to be supplemented to form a presentation slide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5959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your assignment submission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Produce a 10 slide PowerPoint deck and upload to GitHub Classroom</a:t>
            </a:r>
          </a:p>
          <a:p>
            <a:pPr lvl="1"/>
            <a:r>
              <a:rPr lang="en-US" dirty="0"/>
              <a:t>Use a few slides to show that you completed everything requested</a:t>
            </a:r>
          </a:p>
          <a:p>
            <a:pPr lvl="1"/>
            <a:r>
              <a:rPr lang="en-US" dirty="0"/>
              <a:t>Using the Reports and Dashboard you built, dive into the data and look for buying opportunities for your client</a:t>
            </a:r>
          </a:p>
          <a:p>
            <a:pPr lvl="2"/>
            <a:r>
              <a:rPr lang="en-US" dirty="0"/>
              <a:t>Perhaps identify zip codes that provide better value, or</a:t>
            </a:r>
          </a:p>
          <a:p>
            <a:pPr lvl="2"/>
            <a:r>
              <a:rPr lang="en-US" dirty="0"/>
              <a:t>Property types that have been on the market for a while that could be ready for a price reduction, or</a:t>
            </a:r>
          </a:p>
          <a:p>
            <a:pPr lvl="2"/>
            <a:r>
              <a:rPr lang="en-US" dirty="0"/>
              <a:t>Include DECADE BUILT in your analysis</a:t>
            </a:r>
          </a:p>
          <a:p>
            <a:pPr lvl="3"/>
            <a:r>
              <a:rPr lang="en-US" dirty="0"/>
              <a:t>Maybe there are opportunities for newer homes, or older homes, or ???</a:t>
            </a:r>
          </a:p>
          <a:p>
            <a:pPr lvl="2"/>
            <a:r>
              <a:rPr lang="en-US" dirty="0"/>
              <a:t>Something else you discover in the data</a:t>
            </a:r>
          </a:p>
          <a:p>
            <a:pPr lvl="1"/>
            <a:r>
              <a:rPr lang="en-US" dirty="0"/>
              <a:t>Use the remaining slides to make recommendation to your client based on the above analysis</a:t>
            </a:r>
          </a:p>
          <a:p>
            <a:pPr lvl="2"/>
            <a:r>
              <a:rPr lang="en-US" dirty="0"/>
              <a:t>Be sure to include snips from Power BI that support your recommendation</a:t>
            </a:r>
          </a:p>
          <a:p>
            <a:r>
              <a:rPr lang="en-US" dirty="0"/>
              <a:t>Remember to publish your Power BI work to the web and include the URL’s in your PowerPoint slides</a:t>
            </a:r>
          </a:p>
        </p:txBody>
      </p:sp>
    </p:spTree>
    <p:extLst>
      <p:ext uri="{BB962C8B-B14F-4D97-AF65-F5344CB8AC3E}">
        <p14:creationId xmlns:p14="http://schemas.microsoft.com/office/powerpoint/2010/main" val="42503988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Final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have creative license, use it</a:t>
            </a:r>
          </a:p>
          <a:p>
            <a:pPr lvl="1"/>
            <a:r>
              <a:rPr lang="en-US" dirty="0"/>
              <a:t>You do not need my permission to go above and beyond what was requested</a:t>
            </a:r>
          </a:p>
          <a:p>
            <a:r>
              <a:rPr lang="en-US" dirty="0"/>
              <a:t>Be sure you tell a story</a:t>
            </a:r>
          </a:p>
          <a:p>
            <a:pPr lvl="1"/>
            <a:r>
              <a:rPr lang="en-US" dirty="0"/>
              <a:t>Support your decisions and recommendations with data and visualization</a:t>
            </a:r>
          </a:p>
          <a:p>
            <a:r>
              <a:rPr lang="en-US" dirty="0"/>
              <a:t>Numerous how-to videos are available online</a:t>
            </a:r>
          </a:p>
          <a:p>
            <a:pPr lvl="1"/>
            <a:r>
              <a:rPr lang="en-US" dirty="0"/>
              <a:t>Do a search for “Power BI video” if you get stuck</a:t>
            </a:r>
          </a:p>
          <a:p>
            <a:r>
              <a:rPr lang="en-US" dirty="0"/>
              <a:t>Power BI is an excellent resume and interview item</a:t>
            </a:r>
          </a:p>
          <a:p>
            <a:pPr lvl="1"/>
            <a:r>
              <a:rPr lang="en-US" dirty="0"/>
              <a:t>Use this assignment to build a skill for a lifetime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4500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20871A-6E8C-4C23-8C00-2C8B8513E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HW #2 Feedback/Rubric                                         Score ____/20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CEA423-C39B-4EBF-AD84-A5D26BABE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3000" dirty="0"/>
              <a:t>Complete requested technical work in Power BI:  _____/10</a:t>
            </a:r>
          </a:p>
          <a:p>
            <a:pPr lvl="1"/>
            <a:r>
              <a:rPr lang="en-US" sz="2600" dirty="0"/>
              <a:t>Dashboard with pinned Pivot Charts + additional content</a:t>
            </a:r>
          </a:p>
          <a:p>
            <a:pPr lvl="1"/>
            <a:r>
              <a:rPr lang="en-US" sz="2600" dirty="0"/>
              <a:t>At least 2 reports developed in Office 365 Power BI</a:t>
            </a:r>
          </a:p>
          <a:p>
            <a:pPr lvl="1"/>
            <a:r>
              <a:rPr lang="en-US" sz="2600" dirty="0"/>
              <a:t>At least 2 reports developed in Power BI desktop</a:t>
            </a:r>
          </a:p>
          <a:p>
            <a:pPr lvl="1"/>
            <a:r>
              <a:rPr lang="en-US" sz="2600" dirty="0"/>
              <a:t>HW #1 workbook available via Excel Online</a:t>
            </a:r>
          </a:p>
          <a:p>
            <a:pPr lvl="1"/>
            <a:r>
              <a:rPr lang="en-US" sz="2600" dirty="0"/>
              <a:t>All Power BI work published to the web and URL’s included in slides</a:t>
            </a:r>
          </a:p>
          <a:p>
            <a:pPr lvl="1"/>
            <a:endParaRPr lang="en-US" sz="2600" dirty="0"/>
          </a:p>
          <a:p>
            <a:pPr lvl="1"/>
            <a:endParaRPr lang="en-US" sz="2600" dirty="0"/>
          </a:p>
          <a:p>
            <a:pPr lvl="1"/>
            <a:endParaRPr lang="en-US" sz="2600" dirty="0"/>
          </a:p>
          <a:p>
            <a:pPr lvl="1"/>
            <a:endParaRPr lang="en-US" sz="2600" dirty="0"/>
          </a:p>
          <a:p>
            <a:pPr lvl="1"/>
            <a:endParaRPr lang="en-US" sz="2600" dirty="0"/>
          </a:p>
          <a:p>
            <a:r>
              <a:rPr lang="en-US" sz="3000" dirty="0"/>
              <a:t>Professional presentation and analysis:  _____/10</a:t>
            </a:r>
          </a:p>
          <a:p>
            <a:pPr lvl="1"/>
            <a:r>
              <a:rPr lang="en-US" sz="2600" dirty="0"/>
              <a:t>Client introduced</a:t>
            </a:r>
          </a:p>
          <a:p>
            <a:pPr lvl="1"/>
            <a:r>
              <a:rPr lang="en-US" sz="2600" dirty="0"/>
              <a:t>Presentation tells a story</a:t>
            </a:r>
          </a:p>
          <a:p>
            <a:pPr lvl="1"/>
            <a:r>
              <a:rPr lang="en-US" sz="2600" dirty="0"/>
              <a:t>Story improved over HW1</a:t>
            </a:r>
          </a:p>
          <a:p>
            <a:pPr lvl="1"/>
            <a:r>
              <a:rPr lang="en-US" sz="2600" dirty="0"/>
              <a:t>Final recommendation supported by data and visualizations</a:t>
            </a:r>
          </a:p>
          <a:p>
            <a:pPr lvl="1"/>
            <a:r>
              <a:rPr lang="en-US" sz="2600" dirty="0"/>
              <a:t>Professional slides</a:t>
            </a:r>
          </a:p>
          <a:p>
            <a:pPr lvl="1"/>
            <a:endParaRPr lang="en-US" sz="2600" dirty="0"/>
          </a:p>
          <a:p>
            <a:pPr lvl="1"/>
            <a:endParaRPr lang="en-US" sz="2600" dirty="0"/>
          </a:p>
          <a:p>
            <a:pPr lvl="1"/>
            <a:endParaRPr lang="en-US" sz="2600" dirty="0"/>
          </a:p>
          <a:p>
            <a:pPr lvl="1"/>
            <a:endParaRPr lang="en-US" sz="2600" dirty="0"/>
          </a:p>
          <a:p>
            <a:pPr lvl="1"/>
            <a:endParaRPr lang="en-US" sz="2600" dirty="0"/>
          </a:p>
          <a:p>
            <a:pPr lvl="1"/>
            <a:endParaRPr lang="en-US" sz="2600" dirty="0"/>
          </a:p>
          <a:p>
            <a:pPr lvl="1"/>
            <a:r>
              <a:rPr lang="en-US" sz="2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46094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Getting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06" y="1046602"/>
            <a:ext cx="11553763" cy="5541485"/>
          </a:xfrm>
        </p:spPr>
        <p:txBody>
          <a:bodyPr>
            <a:normAutofit/>
          </a:bodyPr>
          <a:lstStyle/>
          <a:p>
            <a:r>
              <a:rPr lang="en-US" dirty="0"/>
              <a:t>You can start with the final .xlsx from HW1</a:t>
            </a:r>
          </a:p>
          <a:p>
            <a:r>
              <a:rPr lang="en-US" dirty="0"/>
              <a:t>Or start over with a fresh redfin.com download</a:t>
            </a:r>
          </a:p>
          <a:p>
            <a:pPr lvl="1"/>
            <a:r>
              <a:rPr lang="en-US" dirty="0"/>
              <a:t>If you choose this option you will need to redo some of the pivot table work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605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66632C-2B05-4843-9407-4C2A60DF9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Launching Power BI in Office 365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ADA8F8-015B-4756-80DF-9A19F6FF7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the Waffle</a:t>
            </a:r>
          </a:p>
          <a:p>
            <a:pPr lvl="1"/>
            <a:r>
              <a:rPr lang="en-US" dirty="0"/>
              <a:t>Click “</a:t>
            </a:r>
            <a:r>
              <a:rPr lang="en-US" dirty="0">
                <a:solidFill>
                  <a:schemeClr val="accent1"/>
                </a:solidFill>
              </a:rPr>
              <a:t>All apps 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”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Scroll until you see “Power BI”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232E39-36B0-47AD-BDB1-B2982C7A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111" y="1003914"/>
            <a:ext cx="4948603" cy="232057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F8E17B7-D9CB-4617-94D7-8A4DE30E9020}"/>
              </a:ext>
            </a:extLst>
          </p:cNvPr>
          <p:cNvCxnSpPr>
            <a:cxnSpLocks/>
          </p:cNvCxnSpPr>
          <p:nvPr/>
        </p:nvCxnSpPr>
        <p:spPr>
          <a:xfrm>
            <a:off x="4044099" y="1186327"/>
            <a:ext cx="2534012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BC25A8C3-0D4F-43AC-8E68-BBF56CFF4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9643" y="3533514"/>
            <a:ext cx="1891215" cy="314639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391DC1-E127-4383-8935-F35326C5AEAC}"/>
              </a:ext>
            </a:extLst>
          </p:cNvPr>
          <p:cNvCxnSpPr>
            <a:cxnSpLocks/>
          </p:cNvCxnSpPr>
          <p:nvPr/>
        </p:nvCxnSpPr>
        <p:spPr>
          <a:xfrm>
            <a:off x="6578111" y="4487159"/>
            <a:ext cx="1726676" cy="1470702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560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DE37548-F638-4784-9EEC-1F6AA2F36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 Home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C6D68B-FCCD-4291-8596-FDA306552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Watch the video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87F667-5E1B-44A2-A976-42CD549CC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71" y="1481320"/>
            <a:ext cx="11915201" cy="498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76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535CF6-2619-4667-BC6D-43485A02E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Workspace for HW2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F61701-7A1D-4F62-8A79-8BF6B8EC6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6809851" cy="5790656"/>
          </a:xfrm>
        </p:spPr>
        <p:txBody>
          <a:bodyPr/>
          <a:lstStyle/>
          <a:p>
            <a:r>
              <a:rPr lang="en-US" dirty="0"/>
              <a:t>Click “Workspaces”</a:t>
            </a:r>
          </a:p>
          <a:p>
            <a:pPr lvl="1"/>
            <a:r>
              <a:rPr lang="en-US" dirty="0"/>
              <a:t>Click “Create Workspace”</a:t>
            </a:r>
          </a:p>
          <a:p>
            <a:r>
              <a:rPr lang="en-US" dirty="0"/>
              <a:t>Note:  Creating a Workspace requires a “Pro” license</a:t>
            </a:r>
          </a:p>
          <a:p>
            <a:r>
              <a:rPr lang="en-US" dirty="0"/>
              <a:t>You can skip this step and go directly to Get Data if you do not want to do the free 60-day trial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4622AC-021E-476A-9C17-558C2EE58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7408" y="748938"/>
            <a:ext cx="3256159" cy="589028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08F820D-2F05-4A78-952C-AA17BC554C42}"/>
              </a:ext>
            </a:extLst>
          </p:cNvPr>
          <p:cNvCxnSpPr>
            <a:cxnSpLocks/>
          </p:cNvCxnSpPr>
          <p:nvPr/>
        </p:nvCxnSpPr>
        <p:spPr>
          <a:xfrm>
            <a:off x="4766821" y="1205181"/>
            <a:ext cx="3698449" cy="1538019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CC20CD-1A12-47D0-BD51-975DB37B6001}"/>
              </a:ext>
            </a:extLst>
          </p:cNvPr>
          <p:cNvCxnSpPr>
            <a:cxnSpLocks/>
          </p:cNvCxnSpPr>
          <p:nvPr/>
        </p:nvCxnSpPr>
        <p:spPr>
          <a:xfrm>
            <a:off x="5156462" y="1989056"/>
            <a:ext cx="4760536" cy="4458878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4D9FFE-6A42-4E8D-8422-690F8077EEBF}"/>
              </a:ext>
            </a:extLst>
          </p:cNvPr>
          <p:cNvCxnSpPr>
            <a:cxnSpLocks/>
          </p:cNvCxnSpPr>
          <p:nvPr/>
        </p:nvCxnSpPr>
        <p:spPr>
          <a:xfrm>
            <a:off x="4368085" y="4032711"/>
            <a:ext cx="4019777" cy="2415223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381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535CF6-2619-4667-BC6D-43485A02E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your HW1 Workbook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F61701-7A1D-4F62-8A79-8BF6B8EC6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“Get” under Create New Content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Browse to your HW1 workbook</a:t>
            </a:r>
          </a:p>
          <a:p>
            <a:pPr lvl="1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32B1D8-93EC-47E1-8113-6E7510BDF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153" y="1721625"/>
            <a:ext cx="8329473" cy="408528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08F820D-2F05-4A78-952C-AA17BC554C42}"/>
              </a:ext>
            </a:extLst>
          </p:cNvPr>
          <p:cNvCxnSpPr>
            <a:cxnSpLocks/>
          </p:cNvCxnSpPr>
          <p:nvPr/>
        </p:nvCxnSpPr>
        <p:spPr>
          <a:xfrm>
            <a:off x="4685122" y="1559339"/>
            <a:ext cx="2045616" cy="3050368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9872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535CF6-2619-4667-BC6D-43485A02E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your HW1 Workbook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F61701-7A1D-4F62-8A79-8BF6B8EC6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2" y="911224"/>
            <a:ext cx="9526402" cy="5790656"/>
          </a:xfrm>
        </p:spPr>
        <p:txBody>
          <a:bodyPr/>
          <a:lstStyle/>
          <a:p>
            <a:r>
              <a:rPr lang="en-US" dirty="0"/>
              <a:t>You get to choose between “Import” or “Upload”</a:t>
            </a:r>
          </a:p>
          <a:p>
            <a:r>
              <a:rPr lang="en-US" dirty="0"/>
              <a:t>Let’s do “Upload” first</a:t>
            </a:r>
          </a:p>
          <a:p>
            <a:pPr lvl="1"/>
            <a:r>
              <a:rPr lang="en-US" dirty="0"/>
              <a:t>You can see the results under “Workbooks”</a:t>
            </a:r>
          </a:p>
          <a:p>
            <a:r>
              <a:rPr lang="en-US" dirty="0"/>
              <a:t>Now click “Get Data” and try to do an “Import”</a:t>
            </a:r>
          </a:p>
          <a:p>
            <a:pPr lvl="1"/>
            <a:r>
              <a:rPr lang="en-US" dirty="0"/>
              <a:t>You may get this error—fix it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68BB6E-89EB-4B00-9D5E-30B27E04C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9415" y="1641689"/>
            <a:ext cx="1801431" cy="498535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9E8C8FA-1531-42BB-82F0-C27F7643519E}"/>
              </a:ext>
            </a:extLst>
          </p:cNvPr>
          <p:cNvCxnSpPr>
            <a:cxnSpLocks/>
          </p:cNvCxnSpPr>
          <p:nvPr/>
        </p:nvCxnSpPr>
        <p:spPr>
          <a:xfrm>
            <a:off x="8823489" y="2904526"/>
            <a:ext cx="1517715" cy="592818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904F58F1-485B-4703-868F-4CFCA8965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051" y="4916942"/>
            <a:ext cx="8194745" cy="164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333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3591</TotalTime>
  <Words>1748</Words>
  <Application>Microsoft Office PowerPoint</Application>
  <PresentationFormat>Widescreen</PresentationFormat>
  <Paragraphs>230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Wingdings</vt:lpstr>
      <vt:lpstr>Office Theme</vt:lpstr>
      <vt:lpstr>1_Office Theme</vt:lpstr>
      <vt:lpstr>CPSC 315 BI Technologies</vt:lpstr>
      <vt:lpstr>HW #2 Details</vt:lpstr>
      <vt:lpstr>The story remains the same…</vt:lpstr>
      <vt:lpstr>Getting the Data</vt:lpstr>
      <vt:lpstr>Launching Power BI in Office 365</vt:lpstr>
      <vt:lpstr>Power BI Home</vt:lpstr>
      <vt:lpstr>Create a Workspace for HW2</vt:lpstr>
      <vt:lpstr>Get your HW1 Workbook</vt:lpstr>
      <vt:lpstr>Get your HW1 Workbook</vt:lpstr>
      <vt:lpstr>Create a Dashboard</vt:lpstr>
      <vt:lpstr>Create a Dashboard</vt:lpstr>
      <vt:lpstr>Create a Dashboard</vt:lpstr>
      <vt:lpstr>Create a Report</vt:lpstr>
      <vt:lpstr>Create a Report</vt:lpstr>
      <vt:lpstr>Create a Report</vt:lpstr>
      <vt:lpstr>Add a Second Sheet (Zip Code Analysis)</vt:lpstr>
      <vt:lpstr>Add a Second Sheet (Zip Code Analysis)</vt:lpstr>
      <vt:lpstr>The fix</vt:lpstr>
      <vt:lpstr>Power BI Desktop</vt:lpstr>
      <vt:lpstr>Build a Power BI Desktop Report</vt:lpstr>
      <vt:lpstr>Build a Power BI Desktop Report</vt:lpstr>
      <vt:lpstr>A note on the Modeling View…</vt:lpstr>
      <vt:lpstr>Build a Power BI Desktop Report</vt:lpstr>
      <vt:lpstr>Build a Power BI Desktop Report</vt:lpstr>
      <vt:lpstr>Build a Power BI Desktop Report</vt:lpstr>
      <vt:lpstr>Save and move to the cloud</vt:lpstr>
      <vt:lpstr>My workspace now</vt:lpstr>
      <vt:lpstr>Publish to the web</vt:lpstr>
      <vt:lpstr>Publish an App</vt:lpstr>
      <vt:lpstr>My published app</vt:lpstr>
      <vt:lpstr>My published app</vt:lpstr>
      <vt:lpstr>Homework 2 High Level Instructions</vt:lpstr>
      <vt:lpstr>Homework 2 Detailed Requirements</vt:lpstr>
      <vt:lpstr>Homework 2 Additional Considerations</vt:lpstr>
      <vt:lpstr>For your assignment submission</vt:lpstr>
      <vt:lpstr>Final thoughts</vt:lpstr>
      <vt:lpstr>HW #2 Feedback/Rubric                                         Score ____/20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Worobec, Bruce</dc:creator>
  <cp:lastModifiedBy>Worobec, Bruce</cp:lastModifiedBy>
  <cp:revision>85</cp:revision>
  <dcterms:created xsi:type="dcterms:W3CDTF">2019-08-23T15:53:16Z</dcterms:created>
  <dcterms:modified xsi:type="dcterms:W3CDTF">2020-01-30T22:47:28Z</dcterms:modified>
</cp:coreProperties>
</file>

<file path=docProps/thumbnail.jpeg>
</file>